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4" r:id="rId4"/>
    <p:sldId id="259" r:id="rId5"/>
    <p:sldId id="261" r:id="rId6"/>
    <p:sldId id="258" r:id="rId7"/>
    <p:sldId id="260" r:id="rId8"/>
    <p:sldId id="257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12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92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86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30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34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0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5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97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0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78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04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31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B2511-E7ED-EB41-9FC4-E74C6A61D723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E347A-6157-6440-8FB7-684B407C8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4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Initial results for correlation between future tense and earnings management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09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Run chain for longer</a:t>
            </a:r>
          </a:p>
          <a:p>
            <a:r>
              <a:rPr lang="en-US" dirty="0" smtClean="0"/>
              <a:t>Run more chains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This needs to be done on our cluster computer</a:t>
            </a:r>
          </a:p>
          <a:p>
            <a:pPr marL="0" indent="0">
              <a:buNone/>
            </a:pPr>
            <a:r>
              <a:rPr lang="en-US" dirty="0" smtClean="0"/>
              <a:t>Some technical problems at the moment …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Issues:</a:t>
            </a:r>
          </a:p>
          <a:p>
            <a:r>
              <a:rPr lang="en-US" dirty="0" smtClean="0"/>
              <a:t>What other variables to include in the model?</a:t>
            </a:r>
          </a:p>
          <a:p>
            <a:r>
              <a:rPr lang="en-US" dirty="0" smtClean="0"/>
              <a:t>What should the source of the language family data be?</a:t>
            </a:r>
          </a:p>
          <a:p>
            <a:r>
              <a:rPr lang="en-US" dirty="0" smtClean="0"/>
              <a:t>Do random slopes make sense?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52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Aims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Assess the strength of </a:t>
            </a:r>
            <a:r>
              <a:rPr lang="en-US" dirty="0" err="1" smtClean="0"/>
              <a:t>pcftr</a:t>
            </a:r>
            <a:r>
              <a:rPr lang="en-US" dirty="0" smtClean="0"/>
              <a:t> on AAM, controlling for linguistic history.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Country-level AAM data, but language-level linguistic history data.</a:t>
            </a:r>
          </a:p>
          <a:p>
            <a:pPr marL="0" indent="0">
              <a:buNone/>
            </a:pPr>
            <a:r>
              <a:rPr lang="en-US" dirty="0" smtClean="0"/>
              <a:t>Solution: Multiple membership model.</a:t>
            </a:r>
          </a:p>
          <a:p>
            <a:pPr marL="0" indent="0">
              <a:buNone/>
            </a:pPr>
            <a:r>
              <a:rPr lang="en-US" dirty="0" smtClean="0"/>
              <a:t>Each country ‘belongs’ to multiple language family histories.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 package ‘</a:t>
            </a:r>
            <a:r>
              <a:rPr lang="en-US" dirty="0" err="1" smtClean="0"/>
              <a:t>brms</a:t>
            </a:r>
            <a:r>
              <a:rPr lang="en-US" dirty="0" smtClean="0"/>
              <a:t>’ implements a multiple membership model through </a:t>
            </a:r>
            <a:r>
              <a:rPr lang="en-US" dirty="0" err="1" smtClean="0"/>
              <a:t>stan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Computation is expensive: Estimation is done through sampling an MCMC process along multiple chains. The chains eventually reach convergence.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865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 get a first look at the data I </a:t>
            </a:r>
            <a:r>
              <a:rPr lang="en-US" dirty="0" err="1" smtClean="0"/>
              <a:t>analysed</a:t>
            </a:r>
            <a:r>
              <a:rPr lang="en-US" dirty="0" smtClean="0"/>
              <a:t> a random subset:</a:t>
            </a:r>
            <a:endParaRPr lang="en-US" dirty="0"/>
          </a:p>
          <a:p>
            <a:r>
              <a:rPr lang="en-US" dirty="0" smtClean="0"/>
              <a:t>10,000 randomly selected </a:t>
            </a:r>
            <a:r>
              <a:rPr lang="en-US" dirty="0" err="1" smtClean="0"/>
              <a:t>datapoints</a:t>
            </a:r>
            <a:r>
              <a:rPr lang="en-US" dirty="0" smtClean="0"/>
              <a:t> (about 10% of data)</a:t>
            </a:r>
          </a:p>
          <a:p>
            <a:pPr marL="0" indent="0">
              <a:buNone/>
            </a:pPr>
            <a:r>
              <a:rPr lang="en-US" dirty="0" smtClean="0"/>
              <a:t>And used only short chains:</a:t>
            </a:r>
          </a:p>
          <a:p>
            <a:r>
              <a:rPr lang="en-US" dirty="0" smtClean="0"/>
              <a:t>1000 runs of ‘</a:t>
            </a:r>
            <a:r>
              <a:rPr lang="en-US" dirty="0" err="1" smtClean="0"/>
              <a:t>burnin</a:t>
            </a:r>
            <a:r>
              <a:rPr lang="en-US" dirty="0" smtClean="0"/>
              <a:t>’ and 10,000 sample runs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Compare model with random intercepts for </a:t>
            </a:r>
            <a:r>
              <a:rPr lang="en-US" dirty="0" err="1" smtClean="0"/>
              <a:t>pcftr</a:t>
            </a:r>
            <a:r>
              <a:rPr lang="en-US" dirty="0" smtClean="0"/>
              <a:t> to model with random slopes for </a:t>
            </a:r>
            <a:r>
              <a:rPr lang="en-US" dirty="0" err="1" smtClean="0"/>
              <a:t>pcftr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461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Model 1: random intercepts for each language family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AAM ~ 1 + </a:t>
            </a:r>
            <a:r>
              <a:rPr lang="en-US" dirty="0" err="1" smtClean="0"/>
              <a:t>pcftr</a:t>
            </a:r>
            <a:r>
              <a:rPr lang="en-US" dirty="0" smtClean="0"/>
              <a:t> + 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invpro+pd+indiv+mas+ua+lto</a:t>
            </a:r>
            <a:r>
              <a:rPr lang="en-US" dirty="0" smtClean="0"/>
              <a:t>+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indul+ggr+SIZE+BTM+LEV+ROA</a:t>
            </a:r>
            <a:r>
              <a:rPr lang="en-US" dirty="0" smtClean="0"/>
              <a:t>+</a:t>
            </a:r>
          </a:p>
          <a:p>
            <a:pPr marL="0" indent="0">
              <a:buNone/>
            </a:pPr>
            <a:r>
              <a:rPr lang="en-US" dirty="0" smtClean="0"/>
              <a:t>        ISSUE+MEET+LOSS+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gvkey</a:t>
            </a:r>
            <a:r>
              <a:rPr lang="en-US" dirty="0" smtClean="0"/>
              <a:t>) +  				#  Random effect for company?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fyear</a:t>
            </a:r>
            <a:r>
              <a:rPr lang="en-US" dirty="0" smtClean="0"/>
              <a:t>) +				# Random effect for year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indus</a:t>
            </a:r>
            <a:r>
              <a:rPr lang="en-US" dirty="0" smtClean="0"/>
              <a:t>) +				# Random effect for industry</a:t>
            </a:r>
          </a:p>
          <a:p>
            <a:pPr marL="0" indent="0">
              <a:buNone/>
            </a:pPr>
            <a:r>
              <a:rPr lang="en-US" dirty="0" smtClean="0"/>
              <a:t>        (1 | mm(G1, G2, G3, 		# Random effect for language </a:t>
            </a:r>
            <a:r>
              <a:rPr lang="en-US" dirty="0" err="1" smtClean="0"/>
              <a:t>fmaily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weights = </a:t>
            </a:r>
            <a:r>
              <a:rPr lang="en-US" dirty="0" err="1" smtClean="0"/>
              <a:t>cbind</a:t>
            </a:r>
            <a:r>
              <a:rPr lang="en-US" dirty="0" smtClean="0"/>
              <a:t>(G1.p, G2.p, G3.p))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215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2001" y="179309"/>
            <a:ext cx="1819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Results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176" y="948750"/>
            <a:ext cx="7376778" cy="57417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63699" y="379363"/>
            <a:ext cx="3536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Distribution of </a:t>
            </a:r>
            <a:r>
              <a:rPr lang="en-US" smtClean="0"/>
              <a:t>coefficient estimates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777460" y="354965"/>
            <a:ext cx="2670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Trace </a:t>
            </a:r>
            <a:r>
              <a:rPr lang="en-US" smtClean="0"/>
              <a:t>of estimates in chain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25620" y="1235033"/>
            <a:ext cx="23634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Parameter estimates don’t show big “jumps”</a:t>
            </a:r>
          </a:p>
          <a:p>
            <a:r>
              <a:rPr lang="en-US" dirty="0" smtClean="0"/>
              <a:t>= good convergence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714" y="1137684"/>
            <a:ext cx="2363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Distributions are close to normal</a:t>
            </a:r>
          </a:p>
          <a:p>
            <a:r>
              <a:rPr lang="en-US" dirty="0" smtClean="0"/>
              <a:t>= good convergence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714" y="2435362"/>
            <a:ext cx="2363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Coefficient for </a:t>
            </a:r>
            <a:r>
              <a:rPr lang="en-US" dirty="0" err="1" smtClean="0"/>
              <a:t>pcftr</a:t>
            </a:r>
            <a:r>
              <a:rPr lang="en-US" dirty="0" smtClean="0"/>
              <a:t> is robustly below 0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885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810" y="948750"/>
            <a:ext cx="6882245" cy="535679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322619" y="1127420"/>
            <a:ext cx="1353787" cy="3263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676406" y="1290582"/>
            <a:ext cx="341464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133113" y="1007391"/>
            <a:ext cx="2826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Distribution of coefficient estimates for </a:t>
            </a:r>
            <a:r>
              <a:rPr lang="en-US" dirty="0" err="1" smtClean="0"/>
              <a:t>pcftr</a:t>
            </a:r>
            <a:r>
              <a:rPr lang="en-US" dirty="0" smtClean="0"/>
              <a:t>:</a:t>
            </a:r>
          </a:p>
          <a:p>
            <a:r>
              <a:rPr lang="en-US" dirty="0" smtClean="0"/>
              <a:t>Confidence interval for main effect of </a:t>
            </a:r>
            <a:r>
              <a:rPr lang="en-US" dirty="0" err="1" smtClean="0"/>
              <a:t>pcftr</a:t>
            </a:r>
            <a:r>
              <a:rPr lang="en-US" dirty="0" smtClean="0"/>
              <a:t> is above zero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9081" y="179309"/>
            <a:ext cx="1819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Results</a:t>
            </a:r>
            <a:endParaRPr lang="en-US" sz="4400" dirty="0"/>
          </a:p>
        </p:txBody>
      </p:sp>
      <p:sp>
        <p:nvSpPr>
          <p:cNvPr id="10" name="TextBox 9"/>
          <p:cNvSpPr txBox="1"/>
          <p:nvPr/>
        </p:nvSpPr>
        <p:spPr>
          <a:xfrm>
            <a:off x="4999512" y="6462715"/>
            <a:ext cx="2156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Coefficient estimates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23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AAM ~ 1 + </a:t>
            </a:r>
            <a:r>
              <a:rPr lang="en-US" dirty="0" err="1" smtClean="0"/>
              <a:t>pcftr</a:t>
            </a:r>
            <a:r>
              <a:rPr lang="en-US" dirty="0" smtClean="0"/>
              <a:t> + 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invpro+pd+indiv+mas+ua+lto</a:t>
            </a:r>
            <a:r>
              <a:rPr lang="en-US" dirty="0" smtClean="0"/>
              <a:t>+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indul+ggr+SIZE+BTM+LEV+ROA</a:t>
            </a:r>
            <a:r>
              <a:rPr lang="en-US" dirty="0" smtClean="0"/>
              <a:t>+</a:t>
            </a:r>
          </a:p>
          <a:p>
            <a:pPr marL="0" indent="0">
              <a:buNone/>
            </a:pPr>
            <a:r>
              <a:rPr lang="en-US" dirty="0" smtClean="0"/>
              <a:t>        ISSUE+MEET+LOSS+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gvkey</a:t>
            </a:r>
            <a:r>
              <a:rPr lang="en-US" dirty="0" smtClean="0"/>
              <a:t>) +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fyear</a:t>
            </a:r>
            <a:r>
              <a:rPr lang="en-US" dirty="0" smtClean="0"/>
              <a:t>) +</a:t>
            </a:r>
          </a:p>
          <a:p>
            <a:pPr marL="0" indent="0">
              <a:buNone/>
            </a:pPr>
            <a:r>
              <a:rPr lang="en-US" dirty="0" smtClean="0"/>
              <a:t>        (1 | </a:t>
            </a:r>
            <a:r>
              <a:rPr lang="en-US" dirty="0" err="1" smtClean="0"/>
              <a:t>indus</a:t>
            </a:r>
            <a:r>
              <a:rPr lang="en-US" dirty="0" smtClean="0"/>
              <a:t>) +</a:t>
            </a:r>
          </a:p>
          <a:p>
            <a:pPr marL="0" indent="0">
              <a:buNone/>
            </a:pPr>
            <a:r>
              <a:rPr lang="en-US" dirty="0" smtClean="0"/>
              <a:t>        (1 + </a:t>
            </a:r>
            <a:r>
              <a:rPr lang="en-US" b="1" dirty="0" err="1" smtClean="0">
                <a:solidFill>
                  <a:srgbClr val="FF0000"/>
                </a:solidFill>
              </a:rPr>
              <a:t>pcftr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| mm(G1, G2, G3, # </a:t>
            </a:r>
            <a:r>
              <a:rPr lang="en-US" dirty="0" err="1" smtClean="0"/>
              <a:t>genuses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weights = </a:t>
            </a:r>
            <a:r>
              <a:rPr lang="en-US" dirty="0" err="1" smtClean="0"/>
              <a:t>cbind</a:t>
            </a:r>
            <a:r>
              <a:rPr lang="en-US" dirty="0" smtClean="0"/>
              <a:t>(G1.p, G2.p, G3.p))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0010" y="356260"/>
            <a:ext cx="10667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Model 2: allow effect of </a:t>
            </a:r>
            <a:r>
              <a:rPr lang="en-US" sz="2800" dirty="0" err="1" smtClean="0"/>
              <a:t>pcftr</a:t>
            </a:r>
            <a:r>
              <a:rPr lang="en-US" sz="2800" dirty="0" smtClean="0"/>
              <a:t> to vary by language family (random slopes)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3574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653" y="1044292"/>
            <a:ext cx="7391400" cy="57531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617029" y="1044292"/>
            <a:ext cx="1353787" cy="3263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>
            <a:stCxn id="6" idx="6"/>
          </p:cNvCxnSpPr>
          <p:nvPr/>
        </p:nvCxnSpPr>
        <p:spPr>
          <a:xfrm flipV="1">
            <a:off x="6970816" y="1044292"/>
            <a:ext cx="2303813" cy="1631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274629" y="1021278"/>
            <a:ext cx="28263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Confidence interval for main effect of </a:t>
            </a:r>
            <a:r>
              <a:rPr lang="en-US" dirty="0" err="1" smtClean="0"/>
              <a:t>pcftr</a:t>
            </a:r>
            <a:r>
              <a:rPr lang="en-US" dirty="0" smtClean="0"/>
              <a:t> now overlaps zero</a:t>
            </a:r>
          </a:p>
          <a:p>
            <a:r>
              <a:rPr lang="en-US" dirty="0" smtClean="0"/>
              <a:t>= the effect of </a:t>
            </a:r>
            <a:r>
              <a:rPr lang="en-US" dirty="0" err="1" smtClean="0"/>
              <a:t>pcftr</a:t>
            </a:r>
            <a:r>
              <a:rPr lang="en-US" dirty="0" smtClean="0"/>
              <a:t> is not robust to controls for language family</a:t>
            </a:r>
            <a:endParaRPr lang="en-US" dirty="0"/>
          </a:p>
        </p:txBody>
      </p:sp>
      <p:sp>
        <p:nvSpPr>
          <p:cNvPr id="11" name="Left Brace 10"/>
          <p:cNvSpPr/>
          <p:nvPr/>
        </p:nvSpPr>
        <p:spPr>
          <a:xfrm>
            <a:off x="1769423" y="1674421"/>
            <a:ext cx="510639" cy="3182588"/>
          </a:xfrm>
          <a:prstGeom prst="leftBrace">
            <a:avLst>
              <a:gd name="adj1" fmla="val 54845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81098" y="2612572"/>
            <a:ext cx="14725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Effect of </a:t>
            </a:r>
            <a:r>
              <a:rPr lang="en-US" dirty="0" err="1" smtClean="0"/>
              <a:t>pcftr</a:t>
            </a:r>
            <a:r>
              <a:rPr lang="en-US" dirty="0" smtClean="0"/>
              <a:t> varies widely between language families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116287" y="4857009"/>
            <a:ext cx="1353787" cy="1631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6470074" y="4796085"/>
            <a:ext cx="2982684" cy="1425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535887" y="4548249"/>
            <a:ext cx="2565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Effect of </a:t>
            </a:r>
            <a:r>
              <a:rPr lang="en-US" dirty="0" err="1" smtClean="0"/>
              <a:t>invpro</a:t>
            </a:r>
            <a:r>
              <a:rPr lang="en-US" dirty="0" smtClean="0"/>
              <a:t> robustly different from zero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80010" y="356260"/>
            <a:ext cx="10667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Model 2: allow effect of </a:t>
            </a:r>
            <a:r>
              <a:rPr lang="en-US" sz="2800" dirty="0" err="1" smtClean="0"/>
              <a:t>pcftr</a:t>
            </a:r>
            <a:r>
              <a:rPr lang="en-US" sz="2800" dirty="0" smtClean="0"/>
              <a:t> to vary by language family (random slopes)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8558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813" y="0"/>
            <a:ext cx="11547764" cy="132556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However … </a:t>
            </a:r>
            <a:r>
              <a:rPr lang="en-US" sz="3200" dirty="0" smtClean="0"/>
              <a:t>Model 2 does not converge well yet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549" y="825582"/>
            <a:ext cx="7391400" cy="5753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67950" y="956231"/>
            <a:ext cx="2273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Esimates</a:t>
            </a:r>
            <a:r>
              <a:rPr lang="en-US" dirty="0" smtClean="0"/>
              <a:t> are still converging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7506" y="1460665"/>
            <a:ext cx="2139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Distributions </a:t>
            </a:r>
            <a:r>
              <a:rPr lang="en-US" smtClean="0"/>
              <a:t>have multiple solutions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97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430</Words>
  <Application>Microsoft Macintosh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Initial results for correlation between future tense and earnings management</vt:lpstr>
      <vt:lpstr>Aims</vt:lpstr>
      <vt:lpstr>First analysis</vt:lpstr>
      <vt:lpstr>Model 1: random intercepts for each language family</vt:lpstr>
      <vt:lpstr>PowerPoint Presentation</vt:lpstr>
      <vt:lpstr>PowerPoint Presentation</vt:lpstr>
      <vt:lpstr>PowerPoint Presentation</vt:lpstr>
      <vt:lpstr>PowerPoint Presentation</vt:lpstr>
      <vt:lpstr>However … Model 2 does not converge well yet </vt:lpstr>
      <vt:lpstr>Solution: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2018-09-11T13:59:51Z</dcterms:created>
  <dcterms:modified xsi:type="dcterms:W3CDTF">2018-09-11T14:22:35Z</dcterms:modified>
</cp:coreProperties>
</file>

<file path=docProps/thumbnail.jpeg>
</file>